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Nunito Bold" panose="020B0604020202020204" charset="0"/>
      <p:regular r:id="rId14"/>
    </p:embeddedFont>
    <p:embeddedFont>
      <p:font typeface="Nunito Light" pitchFamily="2" charset="0"/>
      <p:regular r:id="rId15"/>
    </p:embeddedFont>
    <p:embeddedFont>
      <p:font typeface="PT Sans" panose="020B0503020203020204" pitchFamily="3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047155" y="2548235"/>
            <a:ext cx="9335691" cy="1788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BankBot AI Chatbot for Banking FAQs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155" y="4690319"/>
            <a:ext cx="9335691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Batch-1: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7155" y="5505599"/>
            <a:ext cx="9335691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Gandla Rupasree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7155" y="6320879"/>
            <a:ext cx="9335691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Sreekakula Geethika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47155" y="7136160"/>
            <a:ext cx="9335691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Yuvaraj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1010691" y="765572"/>
            <a:ext cx="10195769" cy="877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87"/>
              </a:lnSpc>
            </a:pPr>
            <a:r>
              <a:rPr lang="en-US" sz="5312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System Architecture &amp; Workflow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0252" y="2398006"/>
            <a:ext cx="16266616" cy="557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 dirty="0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The chatbot's robust architecture ensures seamless operation and data management.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10691" y="3277492"/>
            <a:ext cx="3397598" cy="443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Workflow Diagram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10691" y="4046041"/>
            <a:ext cx="7781032" cy="5345162"/>
            <a:chOff x="0" y="0"/>
            <a:chExt cx="10374710" cy="7126883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0374757" cy="7126859"/>
            </a:xfrm>
            <a:custGeom>
              <a:avLst/>
              <a:gdLst/>
              <a:ahLst/>
              <a:cxnLst/>
              <a:rect l="l" t="t" r="r" b="b"/>
              <a:pathLst>
                <a:path w="10374757" h="7126859">
                  <a:moveTo>
                    <a:pt x="0" y="0"/>
                  </a:moveTo>
                  <a:lnTo>
                    <a:pt x="10374757" y="0"/>
                  </a:lnTo>
                  <a:lnTo>
                    <a:pt x="10374757" y="7126859"/>
                  </a:lnTo>
                  <a:lnTo>
                    <a:pt x="0" y="71268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1" r="-20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9505801" y="3277492"/>
            <a:ext cx="3397597" cy="443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Architecture Diagram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505801" y="4046041"/>
            <a:ext cx="7781032" cy="5124599"/>
            <a:chOff x="0" y="0"/>
            <a:chExt cx="10374710" cy="6832798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10374757" cy="6832854"/>
            </a:xfrm>
            <a:custGeom>
              <a:avLst/>
              <a:gdLst/>
              <a:ahLst/>
              <a:cxnLst/>
              <a:rect l="l" t="t" r="r" b="b"/>
              <a:pathLst>
                <a:path w="10374757" h="6832854">
                  <a:moveTo>
                    <a:pt x="0" y="0"/>
                  </a:moveTo>
                  <a:lnTo>
                    <a:pt x="10374757" y="0"/>
                  </a:lnTo>
                  <a:lnTo>
                    <a:pt x="10374757" y="6832854"/>
                  </a:lnTo>
                  <a:lnTo>
                    <a:pt x="0" y="68328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" r="-6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047155" y="1319659"/>
            <a:ext cx="4599831" cy="6899673"/>
            <a:chOff x="0" y="0"/>
            <a:chExt cx="6133108" cy="9199563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6133084" cy="9199626"/>
            </a:xfrm>
            <a:custGeom>
              <a:avLst/>
              <a:gdLst/>
              <a:ahLst/>
              <a:cxnLst/>
              <a:rect l="l" t="t" r="r" b="b"/>
              <a:pathLst>
                <a:path w="6133084" h="9199626">
                  <a:moveTo>
                    <a:pt x="0" y="0"/>
                  </a:moveTo>
                  <a:lnTo>
                    <a:pt x="6133084" y="0"/>
                  </a:lnTo>
                  <a:lnTo>
                    <a:pt x="6133084" y="9199626"/>
                  </a:lnTo>
                  <a:lnTo>
                    <a:pt x="0" y="91996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3" r="-34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518451" y="2251174"/>
            <a:ext cx="7040612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CONCLUSION: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518451" y="3363665"/>
            <a:ext cx="7731919" cy="3925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The banking chatbot successfully automates customer queries with real-time, accurate responses.It enhances user experience through natural conversation and 24/7 availability.The modular design ensures easy scalability, maintenance, and continuous improvement.Overall, the system provides an efficient, reliable, and modern solution for digital banking support.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1047155" y="3941861"/>
            <a:ext cx="17240845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                                   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5" name="Freeform 5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374005" y="3106787"/>
            <a:ext cx="6109841" cy="4073278"/>
            <a:chOff x="0" y="0"/>
            <a:chExt cx="8146455" cy="5431037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8146415" cy="5431028"/>
            </a:xfrm>
            <a:custGeom>
              <a:avLst/>
              <a:gdLst/>
              <a:ahLst/>
              <a:cxnLst/>
              <a:rect l="l" t="t" r="r" b="b"/>
              <a:pathLst>
                <a:path w="8146415" h="5431028">
                  <a:moveTo>
                    <a:pt x="0" y="0"/>
                  </a:moveTo>
                  <a:lnTo>
                    <a:pt x="8146415" y="0"/>
                  </a:lnTo>
                  <a:lnTo>
                    <a:pt x="8146415" y="5431028"/>
                  </a:lnTo>
                  <a:lnTo>
                    <a:pt x="0" y="5431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905155" y="2813596"/>
            <a:ext cx="9335691" cy="1788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Project Statement: Intelligent Banking Chatbot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05155" y="4955679"/>
            <a:ext cx="9335691" cy="248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This project aims to develop an intelligent chatbot to address common banking queries, reducing manual customer service reliance and operational costs. It will combine rule-based and machine learning approaches for accuracy and scalability, accessible via web and potentially mobile apps.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1047155" y="456974"/>
            <a:ext cx="7040612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Key Outcomes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1047155" y="2003262"/>
            <a:ext cx="748010" cy="748010"/>
          </a:xfrm>
          <a:custGeom>
            <a:avLst/>
            <a:gdLst/>
            <a:ahLst/>
            <a:cxnLst/>
            <a:rect l="l" t="t" r="r" b="b"/>
            <a:pathLst>
              <a:path w="748010" h="748010">
                <a:moveTo>
                  <a:pt x="0" y="0"/>
                </a:moveTo>
                <a:lnTo>
                  <a:pt x="748010" y="0"/>
                </a:lnTo>
                <a:lnTo>
                  <a:pt x="748010" y="748010"/>
                </a:lnTo>
                <a:lnTo>
                  <a:pt x="0" y="7480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5696" b="-5696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560196" y="2358218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24/7 AI Support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344692" y="3150096"/>
            <a:ext cx="678775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AI-powered chatbot for continuous customer query resolution.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9350441" y="2069194"/>
            <a:ext cx="748010" cy="748010"/>
          </a:xfrm>
          <a:custGeom>
            <a:avLst/>
            <a:gdLst/>
            <a:ahLst/>
            <a:cxnLst/>
            <a:rect l="l" t="t" r="r" b="b"/>
            <a:pathLst>
              <a:path w="748010" h="748010">
                <a:moveTo>
                  <a:pt x="0" y="0"/>
                </a:moveTo>
                <a:lnTo>
                  <a:pt x="748010" y="0"/>
                </a:lnTo>
                <a:lnTo>
                  <a:pt x="748010" y="748010"/>
                </a:lnTo>
                <a:lnTo>
                  <a:pt x="0" y="74801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4430" r="-4430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447459" y="2292286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Intent Handling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47459" y="3023759"/>
            <a:ext cx="6787903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Handles balance checks, loan inquiries, card blocking, and branch location.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1047155" y="4625876"/>
            <a:ext cx="748010" cy="748010"/>
          </a:xfrm>
          <a:custGeom>
            <a:avLst/>
            <a:gdLst/>
            <a:ahLst/>
            <a:cxnLst/>
            <a:rect l="l" t="t" r="r" b="b"/>
            <a:pathLst>
              <a:path w="748010" h="748010">
                <a:moveTo>
                  <a:pt x="0" y="0"/>
                </a:moveTo>
                <a:lnTo>
                  <a:pt x="748010" y="0"/>
                </a:lnTo>
                <a:lnTo>
                  <a:pt x="748010" y="748010"/>
                </a:lnTo>
                <a:lnTo>
                  <a:pt x="0" y="7480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333139" y="4645670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Interactive UI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33139" y="5526584"/>
            <a:ext cx="678775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Text-based web interface for common banking queries.</a:t>
            </a:r>
          </a:p>
        </p:txBody>
      </p:sp>
      <p:sp>
        <p:nvSpPr>
          <p:cNvPr id="16" name="Freeform 16" descr="preencoded.png"/>
          <p:cNvSpPr/>
          <p:nvPr/>
        </p:nvSpPr>
        <p:spPr>
          <a:xfrm>
            <a:off x="9350441" y="4510682"/>
            <a:ext cx="748010" cy="748010"/>
          </a:xfrm>
          <a:custGeom>
            <a:avLst/>
            <a:gdLst/>
            <a:ahLst/>
            <a:cxnLst/>
            <a:rect l="l" t="t" r="r" b="b"/>
            <a:pathLst>
              <a:path w="748010" h="748010">
                <a:moveTo>
                  <a:pt x="0" y="0"/>
                </a:moveTo>
                <a:lnTo>
                  <a:pt x="748010" y="0"/>
                </a:lnTo>
                <a:lnTo>
                  <a:pt x="748010" y="748010"/>
                </a:lnTo>
                <a:lnTo>
                  <a:pt x="0" y="74801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t="-1265" b="-1265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558220" y="4760862"/>
            <a:ext cx="3569345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Backend Management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447459" y="5349162"/>
            <a:ext cx="6787903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Role-based backend for training data and chatbot improvement.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1047155" y="1029890"/>
            <a:ext cx="14583221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Core Modules: Building Blocks of the Chatbot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5" y="2451199"/>
            <a:ext cx="299145" cy="45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Nunito Light"/>
                <a:ea typeface="Nunito Light"/>
                <a:cs typeface="Nunito Light"/>
                <a:sym typeface="Nunito Light"/>
              </a:rPr>
              <a:t>01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47155" y="3007370"/>
            <a:ext cx="5198417" cy="38100"/>
            <a:chOff x="0" y="0"/>
            <a:chExt cx="6931223" cy="50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31279" cy="50800"/>
            </a:xfrm>
            <a:custGeom>
              <a:avLst/>
              <a:gdLst/>
              <a:ahLst/>
              <a:cxnLst/>
              <a:rect l="l" t="t" r="r" b="b"/>
              <a:pathLst>
                <a:path w="6931279" h="50800">
                  <a:moveTo>
                    <a:pt x="0" y="0"/>
                  </a:moveTo>
                  <a:lnTo>
                    <a:pt x="6931279" y="0"/>
                  </a:lnTo>
                  <a:lnTo>
                    <a:pt x="6931279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0" name="TextBox 10"/>
          <p:cNvSpPr txBox="1"/>
          <p:nvPr/>
        </p:nvSpPr>
        <p:spPr>
          <a:xfrm>
            <a:off x="1047155" y="3214092"/>
            <a:ext cx="4310360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Intent &amp; Entity Recognition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155" y="3757315"/>
            <a:ext cx="5198417" cy="1531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Train NLU models to define intents (e.g., "Check Balance") and extract entities (e.g., account type, location).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44716" y="2451199"/>
            <a:ext cx="299145" cy="45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Nunito Light"/>
                <a:ea typeface="Nunito Light"/>
                <a:cs typeface="Nunito Light"/>
                <a:sym typeface="Nunito Light"/>
              </a:rPr>
              <a:t>02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544716" y="3007370"/>
            <a:ext cx="5198417" cy="38100"/>
            <a:chOff x="0" y="0"/>
            <a:chExt cx="6931223" cy="50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931279" cy="50800"/>
            </a:xfrm>
            <a:custGeom>
              <a:avLst/>
              <a:gdLst/>
              <a:ahLst/>
              <a:cxnLst/>
              <a:rect l="l" t="t" r="r" b="b"/>
              <a:pathLst>
                <a:path w="6931279" h="50800">
                  <a:moveTo>
                    <a:pt x="0" y="0"/>
                  </a:moveTo>
                  <a:lnTo>
                    <a:pt x="6931279" y="0"/>
                  </a:lnTo>
                  <a:lnTo>
                    <a:pt x="6931279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D742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5" name="TextBox 15"/>
          <p:cNvSpPr txBox="1"/>
          <p:nvPr/>
        </p:nvSpPr>
        <p:spPr>
          <a:xfrm>
            <a:off x="6544716" y="3214092"/>
            <a:ext cx="5198417" cy="898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Response &amp; Dialogue Management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544716" y="4197251"/>
            <a:ext cx="5198417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Manage conversations with rules, stories, context tracking, and fallback handling. Escalate to human agents when necessary.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042279" y="2451199"/>
            <a:ext cx="299145" cy="45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Nunito Light"/>
                <a:ea typeface="Nunito Light"/>
                <a:cs typeface="Nunito Light"/>
                <a:sym typeface="Nunito Light"/>
              </a:rPr>
              <a:t>03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042279" y="3007370"/>
            <a:ext cx="5198566" cy="38100"/>
            <a:chOff x="0" y="0"/>
            <a:chExt cx="6931422" cy="50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931406" cy="50800"/>
            </a:xfrm>
            <a:custGeom>
              <a:avLst/>
              <a:gdLst/>
              <a:ahLst/>
              <a:cxnLst/>
              <a:rect l="l" t="t" r="r" b="b"/>
              <a:pathLst>
                <a:path w="6931406" h="50800">
                  <a:moveTo>
                    <a:pt x="0" y="0"/>
                  </a:moveTo>
                  <a:lnTo>
                    <a:pt x="6931406" y="0"/>
                  </a:lnTo>
                  <a:lnTo>
                    <a:pt x="6931406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DD78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0" name="TextBox 20"/>
          <p:cNvSpPr txBox="1"/>
          <p:nvPr/>
        </p:nvSpPr>
        <p:spPr>
          <a:xfrm>
            <a:off x="12042279" y="3214092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Web Interface &amp; UI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042279" y="3757315"/>
            <a:ext cx="5198566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Develop a responsive chat window with typing animation, response bubbles, and bank branding. Optional WhatsApp integration.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47155" y="6645325"/>
            <a:ext cx="299145" cy="45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Nunito Light"/>
                <a:ea typeface="Nunito Light"/>
                <a:cs typeface="Nunito Light"/>
                <a:sym typeface="Nunito Light"/>
              </a:rPr>
              <a:t>04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047155" y="7201495"/>
            <a:ext cx="7947272" cy="38100"/>
            <a:chOff x="0" y="0"/>
            <a:chExt cx="10596363" cy="50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596372" cy="50800"/>
            </a:xfrm>
            <a:custGeom>
              <a:avLst/>
              <a:gdLst/>
              <a:ahLst/>
              <a:cxnLst/>
              <a:rect l="l" t="t" r="r" b="b"/>
              <a:pathLst>
                <a:path w="10596372" h="50800">
                  <a:moveTo>
                    <a:pt x="0" y="0"/>
                  </a:moveTo>
                  <a:lnTo>
                    <a:pt x="10596372" y="0"/>
                  </a:lnTo>
                  <a:lnTo>
                    <a:pt x="105963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48A8E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5" name="TextBox 25"/>
          <p:cNvSpPr txBox="1"/>
          <p:nvPr/>
        </p:nvSpPr>
        <p:spPr>
          <a:xfrm>
            <a:off x="1047155" y="7408217"/>
            <a:ext cx="3782914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Admin Panel &amp; Training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47155" y="7951440"/>
            <a:ext cx="7947272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Enable admins to upload/edit intents, view user logs, and trigger model retraining with role-based login.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293572" y="6645325"/>
            <a:ext cx="299145" cy="45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Nunito Light"/>
                <a:ea typeface="Nunito Light"/>
                <a:cs typeface="Nunito Light"/>
                <a:sym typeface="Nunito Light"/>
              </a:rPr>
              <a:t>05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293572" y="7201495"/>
            <a:ext cx="7947272" cy="38100"/>
            <a:chOff x="0" y="0"/>
            <a:chExt cx="10596363" cy="50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596372" cy="50800"/>
            </a:xfrm>
            <a:custGeom>
              <a:avLst/>
              <a:gdLst/>
              <a:ahLst/>
              <a:cxnLst/>
              <a:rect l="l" t="t" r="r" b="b"/>
              <a:pathLst>
                <a:path w="10596372" h="50800">
                  <a:moveTo>
                    <a:pt x="0" y="0"/>
                  </a:moveTo>
                  <a:lnTo>
                    <a:pt x="10596372" y="0"/>
                  </a:lnTo>
                  <a:lnTo>
                    <a:pt x="105963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59ABA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0" name="TextBox 30"/>
          <p:cNvSpPr txBox="1"/>
          <p:nvPr/>
        </p:nvSpPr>
        <p:spPr>
          <a:xfrm>
            <a:off x="9293572" y="7408217"/>
            <a:ext cx="5569149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Knowledge Base &amp; API Integration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293572" y="7951440"/>
            <a:ext cx="7947272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Connect to external APIs for real-time data and manage FAQs/static content via a local database or Firebase.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52400" y="372386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609600" y="320809"/>
            <a:ext cx="12724060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 dirty="0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Milestone 1: Intent &amp; Entity Recognition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1939" y="2840054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Weeks 1–2 Focus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8200" y="3478463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 dirty="0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Define key intents and examples for banking queries.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38200" y="4172323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 dirty="0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Build and test NLU model using </a:t>
            </a:r>
            <a:r>
              <a:rPr lang="en-US" sz="2312" dirty="0" err="1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spaCy</a:t>
            </a:r>
            <a:r>
              <a:rPr lang="en-US" sz="2312" dirty="0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 or Rasa NLU.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8200" y="4849854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 dirty="0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Implement entity extraction and slot filling logic.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54529" y="5598696"/>
            <a:ext cx="942424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dirty="0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This foundational module ensures the chatbot accurately understands user requests.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431174" y="1229406"/>
            <a:ext cx="7856826" cy="7087164"/>
            <a:chOff x="0" y="0"/>
            <a:chExt cx="7720263" cy="7017730"/>
          </a:xfrm>
        </p:grpSpPr>
        <p:sp>
          <p:nvSpPr>
            <p:cNvPr id="13" name="Freeform 13" descr="A screenshot of a computer screen  AI-generated content may be incorrect."/>
            <p:cNvSpPr/>
            <p:nvPr/>
          </p:nvSpPr>
          <p:spPr>
            <a:xfrm>
              <a:off x="0" y="0"/>
              <a:ext cx="7720203" cy="7017766"/>
            </a:xfrm>
            <a:custGeom>
              <a:avLst/>
              <a:gdLst/>
              <a:ahLst/>
              <a:cxnLst/>
              <a:rect l="l" t="t" r="r" b="b"/>
              <a:pathLst>
                <a:path w="7720203" h="7017766">
                  <a:moveTo>
                    <a:pt x="0" y="0"/>
                  </a:moveTo>
                  <a:lnTo>
                    <a:pt x="7720203" y="0"/>
                  </a:lnTo>
                  <a:lnTo>
                    <a:pt x="7720203" y="7017766"/>
                  </a:lnTo>
                  <a:lnTo>
                    <a:pt x="0" y="70177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52005" r="-52006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762000" y="745823"/>
            <a:ext cx="15965389" cy="17600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 dirty="0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Milestone 2: Response Handling &amp; Dialogue Flow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25979" y="3752999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Weeks 3–4 Focus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25979" y="4415879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Build conversation flows with rules and ML-based stories.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25979" y="4999285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Implement fallback for unknown questions and chitchat handling.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25979" y="5582691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Test sessions with diverse sample conversations.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25979" y="6330702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This milestone ensures smooth and natural conversational interactions.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360949" y="2505920"/>
            <a:ext cx="7182852" cy="7133379"/>
            <a:chOff x="0" y="0"/>
            <a:chExt cx="9953375" cy="7156700"/>
          </a:xfrm>
        </p:grpSpPr>
        <p:sp>
          <p:nvSpPr>
            <p:cNvPr id="13" name="Freeform 13" descr="A screenshot of a computer program  AI-generated content may be incorrect."/>
            <p:cNvSpPr/>
            <p:nvPr/>
          </p:nvSpPr>
          <p:spPr>
            <a:xfrm>
              <a:off x="0" y="0"/>
              <a:ext cx="9953371" cy="7156704"/>
            </a:xfrm>
            <a:custGeom>
              <a:avLst/>
              <a:gdLst/>
              <a:ahLst/>
              <a:cxnLst/>
              <a:rect l="l" t="t" r="r" b="b"/>
              <a:pathLst>
                <a:path w="9953371" h="7156704">
                  <a:moveTo>
                    <a:pt x="0" y="0"/>
                  </a:moveTo>
                  <a:lnTo>
                    <a:pt x="9953371" y="0"/>
                  </a:lnTo>
                  <a:lnTo>
                    <a:pt x="9953371" y="7156704"/>
                  </a:lnTo>
                  <a:lnTo>
                    <a:pt x="0" y="71567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6402" b="-26402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426199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62000" y="691195"/>
            <a:ext cx="13906798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 dirty="0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Milestone 3: UI Integration &amp; Chat Interface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5" y="3423940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Weeks 5–6 Focus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7155" y="4086820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Create a web-based chat interface using Flask/Streamlit/React.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155" y="4670226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Connect the frontend to the backend chatbot service.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7155" y="5253632"/>
            <a:ext cx="942424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Implement graceful error handling and edge case management in the UI.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7155" y="6480422"/>
            <a:ext cx="942424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This stage brings the chatbot to life with a user-friendly and responsive interface.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3183207" y="1746653"/>
            <a:ext cx="4943679" cy="4002578"/>
            <a:chOff x="0" y="0"/>
            <a:chExt cx="6372258" cy="4932950"/>
          </a:xfrm>
        </p:grpSpPr>
        <p:sp>
          <p:nvSpPr>
            <p:cNvPr id="15" name="Freeform 15" descr="A screenshot of a chat  Description automatically generated"/>
            <p:cNvSpPr/>
            <p:nvPr/>
          </p:nvSpPr>
          <p:spPr>
            <a:xfrm>
              <a:off x="0" y="0"/>
              <a:ext cx="6372225" cy="4932934"/>
            </a:xfrm>
            <a:custGeom>
              <a:avLst/>
              <a:gdLst/>
              <a:ahLst/>
              <a:cxnLst/>
              <a:rect l="l" t="t" r="r" b="b"/>
              <a:pathLst>
                <a:path w="6372225" h="4932934">
                  <a:moveTo>
                    <a:pt x="0" y="0"/>
                  </a:moveTo>
                  <a:lnTo>
                    <a:pt x="6372225" y="0"/>
                  </a:lnTo>
                  <a:lnTo>
                    <a:pt x="6372225" y="4932934"/>
                  </a:lnTo>
                  <a:lnTo>
                    <a:pt x="0" y="4932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1394" b="-11394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13215864" y="5896094"/>
            <a:ext cx="5072135" cy="4390906"/>
            <a:chOff x="0" y="0"/>
            <a:chExt cx="6248995" cy="4932948"/>
          </a:xfrm>
        </p:grpSpPr>
        <p:sp>
          <p:nvSpPr>
            <p:cNvPr id="17" name="Freeform 17" descr="A screenshot of a chat  Description automatically generated"/>
            <p:cNvSpPr/>
            <p:nvPr/>
          </p:nvSpPr>
          <p:spPr>
            <a:xfrm>
              <a:off x="0" y="0"/>
              <a:ext cx="6249035" cy="4932934"/>
            </a:xfrm>
            <a:custGeom>
              <a:avLst/>
              <a:gdLst/>
              <a:ahLst/>
              <a:cxnLst/>
              <a:rect l="l" t="t" r="r" b="b"/>
              <a:pathLst>
                <a:path w="6249035" h="4932934">
                  <a:moveTo>
                    <a:pt x="0" y="0"/>
                  </a:moveTo>
                  <a:lnTo>
                    <a:pt x="6249035" y="0"/>
                  </a:lnTo>
                  <a:lnTo>
                    <a:pt x="6249035" y="4932934"/>
                  </a:lnTo>
                  <a:lnTo>
                    <a:pt x="0" y="4932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7837" b="-7837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-1905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1143000" y="551109"/>
            <a:ext cx="14494520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 dirty="0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Milestone 4: Admin Panel &amp; Knowledge Base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25979" y="3582292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Weeks 7–8 Focus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25979" y="4245174"/>
            <a:ext cx="942424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Develop an admin panel for editing training data and viewing user queries.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25979" y="5307360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Enable dynamic management of FAQs and question-answer pairs.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25979" y="5890766"/>
            <a:ext cx="9424244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Implement model retraining triggers and analytics export (CSV).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25979" y="6638776"/>
            <a:ext cx="942424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This final module provides tools for continuous improvement and oversight.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37777" y="3007895"/>
            <a:ext cx="5701059" cy="6916485"/>
            <a:chOff x="0" y="0"/>
            <a:chExt cx="7601412" cy="9221980"/>
          </a:xfrm>
        </p:grpSpPr>
        <p:sp>
          <p:nvSpPr>
            <p:cNvPr id="13" name="Freeform 13" descr="A screenshot of a computer screen  Description automatically generated"/>
            <p:cNvSpPr/>
            <p:nvPr/>
          </p:nvSpPr>
          <p:spPr>
            <a:xfrm>
              <a:off x="0" y="0"/>
              <a:ext cx="7601458" cy="9221978"/>
            </a:xfrm>
            <a:custGeom>
              <a:avLst/>
              <a:gdLst/>
              <a:ahLst/>
              <a:cxnLst/>
              <a:rect l="l" t="t" r="r" b="b"/>
              <a:pathLst>
                <a:path w="7601458" h="9221978">
                  <a:moveTo>
                    <a:pt x="0" y="0"/>
                  </a:moveTo>
                  <a:lnTo>
                    <a:pt x="7601458" y="0"/>
                  </a:lnTo>
                  <a:lnTo>
                    <a:pt x="7601458" y="9221978"/>
                  </a:lnTo>
                  <a:lnTo>
                    <a:pt x="0" y="9221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3991" b="-23991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1047155" y="1115169"/>
            <a:ext cx="11813828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Evaluation Criteria: Ensuring Success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47155" y="3070920"/>
            <a:ext cx="7947272" cy="2662237"/>
            <a:chOff x="0" y="0"/>
            <a:chExt cx="10596363" cy="354965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596372" cy="3549650"/>
            </a:xfrm>
            <a:custGeom>
              <a:avLst/>
              <a:gdLst/>
              <a:ahLst/>
              <a:cxnLst/>
              <a:rect l="l" t="t" r="r" b="b"/>
              <a:pathLst>
                <a:path w="10596372" h="3549650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352532" y="0"/>
                  </a:lnTo>
                  <a:cubicBezTo>
                    <a:pt x="10487151" y="0"/>
                    <a:pt x="10596372" y="109220"/>
                    <a:pt x="10596372" y="243840"/>
                  </a:cubicBezTo>
                  <a:lnTo>
                    <a:pt x="10596372" y="3305810"/>
                  </a:lnTo>
                  <a:cubicBezTo>
                    <a:pt x="10596372" y="3440430"/>
                    <a:pt x="10487151" y="3549650"/>
                    <a:pt x="10352532" y="3549650"/>
                  </a:cubicBezTo>
                  <a:lnTo>
                    <a:pt x="243840" y="3549650"/>
                  </a:lnTo>
                  <a:cubicBezTo>
                    <a:pt x="109220" y="3549650"/>
                    <a:pt x="0" y="3440430"/>
                    <a:pt x="0" y="3305810"/>
                  </a:cubicBez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9" name="Group 9"/>
          <p:cNvGrpSpPr/>
          <p:nvPr/>
        </p:nvGrpSpPr>
        <p:grpSpPr>
          <a:xfrm>
            <a:off x="1047155" y="3032820"/>
            <a:ext cx="7947272" cy="152400"/>
            <a:chOff x="0" y="0"/>
            <a:chExt cx="10596363" cy="203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596372" cy="203200"/>
            </a:xfrm>
            <a:custGeom>
              <a:avLst/>
              <a:gdLst/>
              <a:ahLst/>
              <a:cxnLst/>
              <a:rect l="l" t="t" r="r" b="b"/>
              <a:pathLst>
                <a:path w="10596372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494772" y="0"/>
                  </a:lnTo>
                  <a:cubicBezTo>
                    <a:pt x="10550906" y="0"/>
                    <a:pt x="10596372" y="45466"/>
                    <a:pt x="10596372" y="101600"/>
                  </a:cubicBezTo>
                  <a:cubicBezTo>
                    <a:pt x="10596372" y="157734"/>
                    <a:pt x="10550906" y="203200"/>
                    <a:pt x="10494772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1" name="Group 11"/>
          <p:cNvGrpSpPr/>
          <p:nvPr/>
        </p:nvGrpSpPr>
        <p:grpSpPr>
          <a:xfrm>
            <a:off x="4571925" y="2622202"/>
            <a:ext cx="897583" cy="897582"/>
            <a:chOff x="0" y="0"/>
            <a:chExt cx="1196777" cy="119677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3" name="TextBox 13"/>
          <p:cNvSpPr txBox="1"/>
          <p:nvPr/>
        </p:nvSpPr>
        <p:spPr>
          <a:xfrm>
            <a:off x="4841156" y="2741860"/>
            <a:ext cx="358974" cy="553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812" b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84399" y="3799880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Milestone 1 (Week 2)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84399" y="4343102"/>
            <a:ext cx="727278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Accurate identification of top 10 intents and entity extraction (amount, account type, dates).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293572" y="3070920"/>
            <a:ext cx="7947272" cy="2662237"/>
            <a:chOff x="0" y="0"/>
            <a:chExt cx="10596363" cy="35496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596372" cy="3549650"/>
            </a:xfrm>
            <a:custGeom>
              <a:avLst/>
              <a:gdLst/>
              <a:ahLst/>
              <a:cxnLst/>
              <a:rect l="l" t="t" r="r" b="b"/>
              <a:pathLst>
                <a:path w="10596372" h="3549650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352532" y="0"/>
                  </a:lnTo>
                  <a:cubicBezTo>
                    <a:pt x="10487151" y="0"/>
                    <a:pt x="10596372" y="109220"/>
                    <a:pt x="10596372" y="243840"/>
                  </a:cubicBezTo>
                  <a:lnTo>
                    <a:pt x="10596372" y="3305810"/>
                  </a:lnTo>
                  <a:cubicBezTo>
                    <a:pt x="10596372" y="3440430"/>
                    <a:pt x="10487151" y="3549650"/>
                    <a:pt x="10352532" y="3549650"/>
                  </a:cubicBezTo>
                  <a:lnTo>
                    <a:pt x="243840" y="3549650"/>
                  </a:lnTo>
                  <a:cubicBezTo>
                    <a:pt x="109220" y="3549650"/>
                    <a:pt x="0" y="3440430"/>
                    <a:pt x="0" y="3305810"/>
                  </a:cubicBez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8" name="Group 18"/>
          <p:cNvGrpSpPr/>
          <p:nvPr/>
        </p:nvGrpSpPr>
        <p:grpSpPr>
          <a:xfrm>
            <a:off x="9293572" y="3032820"/>
            <a:ext cx="7947272" cy="152400"/>
            <a:chOff x="0" y="0"/>
            <a:chExt cx="10596363" cy="203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596372" cy="203200"/>
            </a:xfrm>
            <a:custGeom>
              <a:avLst/>
              <a:gdLst/>
              <a:ahLst/>
              <a:cxnLst/>
              <a:rect l="l" t="t" r="r" b="b"/>
              <a:pathLst>
                <a:path w="10596372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494772" y="0"/>
                  </a:lnTo>
                  <a:cubicBezTo>
                    <a:pt x="10550906" y="0"/>
                    <a:pt x="10596372" y="45466"/>
                    <a:pt x="10596372" y="101600"/>
                  </a:cubicBezTo>
                  <a:cubicBezTo>
                    <a:pt x="10596372" y="157734"/>
                    <a:pt x="10550906" y="203200"/>
                    <a:pt x="10494772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D742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12818344" y="2622202"/>
            <a:ext cx="897582" cy="897582"/>
            <a:chOff x="0" y="0"/>
            <a:chExt cx="1196777" cy="119677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2" name="TextBox 22"/>
          <p:cNvSpPr txBox="1"/>
          <p:nvPr/>
        </p:nvSpPr>
        <p:spPr>
          <a:xfrm>
            <a:off x="13087574" y="2741860"/>
            <a:ext cx="358974" cy="553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812" b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30816" y="3799880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Milestone 2 (Week 4)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630816" y="4343102"/>
            <a:ext cx="727278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Stable dialogue flow, graceful handling of unknown intents, and contextual query management.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047155" y="6481019"/>
            <a:ext cx="7947272" cy="2662238"/>
            <a:chOff x="0" y="0"/>
            <a:chExt cx="10596363" cy="354965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596372" cy="3549650"/>
            </a:xfrm>
            <a:custGeom>
              <a:avLst/>
              <a:gdLst/>
              <a:ahLst/>
              <a:cxnLst/>
              <a:rect l="l" t="t" r="r" b="b"/>
              <a:pathLst>
                <a:path w="10596372" h="3549650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352532" y="0"/>
                  </a:lnTo>
                  <a:cubicBezTo>
                    <a:pt x="10487151" y="0"/>
                    <a:pt x="10596372" y="109220"/>
                    <a:pt x="10596372" y="243840"/>
                  </a:cubicBezTo>
                  <a:lnTo>
                    <a:pt x="10596372" y="3305810"/>
                  </a:lnTo>
                  <a:cubicBezTo>
                    <a:pt x="10596372" y="3440430"/>
                    <a:pt x="10487151" y="3549650"/>
                    <a:pt x="10352532" y="3549650"/>
                  </a:cubicBezTo>
                  <a:lnTo>
                    <a:pt x="243840" y="3549650"/>
                  </a:lnTo>
                  <a:cubicBezTo>
                    <a:pt x="109220" y="3549650"/>
                    <a:pt x="0" y="3440430"/>
                    <a:pt x="0" y="3305810"/>
                  </a:cubicBez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7" name="Group 27"/>
          <p:cNvGrpSpPr/>
          <p:nvPr/>
        </p:nvGrpSpPr>
        <p:grpSpPr>
          <a:xfrm>
            <a:off x="1047155" y="6442919"/>
            <a:ext cx="7947272" cy="152400"/>
            <a:chOff x="0" y="0"/>
            <a:chExt cx="10596363" cy="2032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596372" cy="203200"/>
            </a:xfrm>
            <a:custGeom>
              <a:avLst/>
              <a:gdLst/>
              <a:ahLst/>
              <a:cxnLst/>
              <a:rect l="l" t="t" r="r" b="b"/>
              <a:pathLst>
                <a:path w="10596372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494772" y="0"/>
                  </a:lnTo>
                  <a:cubicBezTo>
                    <a:pt x="10550906" y="0"/>
                    <a:pt x="10596372" y="45466"/>
                    <a:pt x="10596372" y="101600"/>
                  </a:cubicBezTo>
                  <a:cubicBezTo>
                    <a:pt x="10596372" y="157734"/>
                    <a:pt x="10550906" y="203200"/>
                    <a:pt x="10494772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DD78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9" name="Group 29"/>
          <p:cNvGrpSpPr/>
          <p:nvPr/>
        </p:nvGrpSpPr>
        <p:grpSpPr>
          <a:xfrm>
            <a:off x="4571925" y="6032301"/>
            <a:ext cx="897583" cy="897582"/>
            <a:chOff x="0" y="0"/>
            <a:chExt cx="1196777" cy="119677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1" name="TextBox 31"/>
          <p:cNvSpPr txBox="1"/>
          <p:nvPr/>
        </p:nvSpPr>
        <p:spPr>
          <a:xfrm>
            <a:off x="4841156" y="6151960"/>
            <a:ext cx="358974" cy="553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812" b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3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84399" y="7209979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Milestone 3 (Week 6)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84399" y="7753201"/>
            <a:ext cx="727278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Responsive and user-friendly UI, functional real-time connection, and robust error handling.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9293572" y="6481019"/>
            <a:ext cx="7947272" cy="2662238"/>
            <a:chOff x="0" y="0"/>
            <a:chExt cx="10596363" cy="354965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596372" cy="3549650"/>
            </a:xfrm>
            <a:custGeom>
              <a:avLst/>
              <a:gdLst/>
              <a:ahLst/>
              <a:cxnLst/>
              <a:rect l="l" t="t" r="r" b="b"/>
              <a:pathLst>
                <a:path w="10596372" h="3549650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352532" y="0"/>
                  </a:lnTo>
                  <a:cubicBezTo>
                    <a:pt x="10487151" y="0"/>
                    <a:pt x="10596372" y="109220"/>
                    <a:pt x="10596372" y="243840"/>
                  </a:cubicBezTo>
                  <a:lnTo>
                    <a:pt x="10596372" y="3305810"/>
                  </a:lnTo>
                  <a:cubicBezTo>
                    <a:pt x="10596372" y="3440430"/>
                    <a:pt x="10487151" y="3549650"/>
                    <a:pt x="10352532" y="3549650"/>
                  </a:cubicBezTo>
                  <a:lnTo>
                    <a:pt x="243840" y="3549650"/>
                  </a:lnTo>
                  <a:cubicBezTo>
                    <a:pt x="109220" y="3549650"/>
                    <a:pt x="0" y="3440430"/>
                    <a:pt x="0" y="3305810"/>
                  </a:cubicBez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36" name="Group 36"/>
          <p:cNvGrpSpPr/>
          <p:nvPr/>
        </p:nvGrpSpPr>
        <p:grpSpPr>
          <a:xfrm>
            <a:off x="9293572" y="6442919"/>
            <a:ext cx="7947272" cy="152400"/>
            <a:chOff x="0" y="0"/>
            <a:chExt cx="10596363" cy="2032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0596372" cy="203200"/>
            </a:xfrm>
            <a:custGeom>
              <a:avLst/>
              <a:gdLst/>
              <a:ahLst/>
              <a:cxnLst/>
              <a:rect l="l" t="t" r="r" b="b"/>
              <a:pathLst>
                <a:path w="10596372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494772" y="0"/>
                  </a:lnTo>
                  <a:cubicBezTo>
                    <a:pt x="10550906" y="0"/>
                    <a:pt x="10596372" y="45466"/>
                    <a:pt x="10596372" y="101600"/>
                  </a:cubicBezTo>
                  <a:cubicBezTo>
                    <a:pt x="10596372" y="157734"/>
                    <a:pt x="10550906" y="203200"/>
                    <a:pt x="10494772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48A8E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38" name="Group 38"/>
          <p:cNvGrpSpPr/>
          <p:nvPr/>
        </p:nvGrpSpPr>
        <p:grpSpPr>
          <a:xfrm>
            <a:off x="12818344" y="6032301"/>
            <a:ext cx="897582" cy="897582"/>
            <a:chOff x="0" y="0"/>
            <a:chExt cx="1196777" cy="1196777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0" name="TextBox 40"/>
          <p:cNvSpPr txBox="1"/>
          <p:nvPr/>
        </p:nvSpPr>
        <p:spPr>
          <a:xfrm>
            <a:off x="13087574" y="6151960"/>
            <a:ext cx="358974" cy="553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812" b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4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630816" y="7209979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Milestone 4 (Week 8)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630816" y="7753201"/>
            <a:ext cx="7272784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Admin ability to view logs, edit data, trigger retraining, and access analytics.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636</Words>
  <Application>Microsoft Office PowerPoint</Application>
  <PresentationFormat>Custom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Nunito Bold</vt:lpstr>
      <vt:lpstr>Calibri</vt:lpstr>
      <vt:lpstr>Arial</vt:lpstr>
      <vt:lpstr>Nunito Light</vt:lpstr>
      <vt:lpstr>PT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GANDLA RUPA SREE</dc:creator>
  <cp:lastModifiedBy>rupasree gandla</cp:lastModifiedBy>
  <cp:revision>2</cp:revision>
  <dcterms:created xsi:type="dcterms:W3CDTF">2006-08-16T00:00:00Z</dcterms:created>
  <dcterms:modified xsi:type="dcterms:W3CDTF">2025-12-06T17:13:15Z</dcterms:modified>
  <dc:identifier>DAG6wBbQTIk</dc:identifier>
</cp:coreProperties>
</file>

<file path=docProps/thumbnail.jpeg>
</file>